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3" r:id="rId2"/>
    <p:sldId id="265" r:id="rId3"/>
    <p:sldId id="268" r:id="rId4"/>
    <p:sldId id="266" r:id="rId5"/>
    <p:sldId id="269" r:id="rId6"/>
    <p:sldId id="275" r:id="rId7"/>
    <p:sldId id="276" r:id="rId8"/>
    <p:sldId id="277" r:id="rId9"/>
    <p:sldId id="278" r:id="rId10"/>
    <p:sldId id="267" r:id="rId11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76937" autoAdjust="0"/>
  </p:normalViewPr>
  <p:slideViewPr>
    <p:cSldViewPr snapToGrid="0" snapToObjects="1">
      <p:cViewPr varScale="1">
        <p:scale>
          <a:sx n="59" d="100"/>
          <a:sy n="59" d="100"/>
        </p:scale>
        <p:origin x="1278" y="60"/>
      </p:cViewPr>
      <p:guideLst>
        <p:guide orient="horz" pos="2041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D51548-82AA-4A2B-B152-1D3266E0F65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7EEA9B-F69F-4E8E-9D98-532317352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555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Immediately before the session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Restore the </a:t>
            </a:r>
            <a:r>
              <a:rPr lang="en-US" dirty="0" err="1"/>
              <a:t>bkhUtility</a:t>
            </a:r>
            <a:r>
              <a:rPr lang="en-US" dirty="0"/>
              <a:t> database (Script 000)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Create the </a:t>
            </a:r>
            <a:r>
              <a:rPr lang="en-US" dirty="0" err="1"/>
              <a:t>AutoTracker</a:t>
            </a:r>
            <a:r>
              <a:rPr lang="en-US" dirty="0"/>
              <a:t> database (Script 010)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Create workload stored procedures (Script 011)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Start the workloads (Scripts 012a </a:t>
            </a:r>
            <a:r>
              <a:rPr lang="en-US"/>
              <a:t>and 012b)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Verify the workload is running (Script 013)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EEA9B-F69F-4E8E-9D98-532317352F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75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real-world databases have long have temporal components: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keep track of when a row was inserted or updated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want to know what changed – when, what, who?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Traditionally accomplished with triggers, CDC/CT or other methods (in the app, for instance)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These methods usually require some form of coding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EEA9B-F69F-4E8E-9D98-532317352F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10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assigned task is track ownership of automobiles for purposes of notifying customers of recalls.</a:t>
            </a:r>
          </a:p>
          <a:p>
            <a:r>
              <a:rPr lang="en-US" dirty="0"/>
              <a:t>I’ve never tracked automobiles, but I have tracked “things” before.</a:t>
            </a:r>
          </a:p>
          <a:p>
            <a:r>
              <a:rPr lang="en-US" dirty="0"/>
              <a:t>We’ll keep things really simple.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Just going to track automobiles, customers, dealers and who owns what car when.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Real world would probably need a breakdown of parts -&gt; graph database?!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EEA9B-F69F-4E8E-9D98-532317352F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496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Scripts 020 through 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EEA9B-F69F-4E8E-9D98-532317352F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065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4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10596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5140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153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0547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98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855242954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4" r:id="rId4"/>
    <p:sldLayoutId id="2147483656" r:id="rId5"/>
    <p:sldLayoutId id="2147483652" r:id="rId6"/>
    <p:sldLayoutId id="2147483655" r:id="rId7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tf3604.com/temporal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accent1"/>
                </a:solidFill>
              </a:rPr>
              <a:t>Brian Hansen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brian@tf3604.com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@tf3604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1157" y="360587"/>
            <a:ext cx="10799762" cy="2692855"/>
          </a:xfrm>
        </p:spPr>
        <p:txBody>
          <a:bodyPr/>
          <a:lstStyle/>
          <a:p>
            <a:r>
              <a:rPr lang="en-US" sz="6000" dirty="0"/>
              <a:t>Remember Back When?</a:t>
            </a:r>
          </a:p>
          <a:p>
            <a:r>
              <a:rPr lang="en-US" dirty="0"/>
              <a:t>Temporal Tables in SQL Server 2016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95CA58-BC71-4CE1-ACB0-4410970492E6}"/>
              </a:ext>
            </a:extLst>
          </p:cNvPr>
          <p:cNvSpPr txBox="1"/>
          <p:nvPr/>
        </p:nvSpPr>
        <p:spPr>
          <a:xfrm>
            <a:off x="8392886" y="5196483"/>
            <a:ext cx="2768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SQL Saturday #662</a:t>
            </a:r>
          </a:p>
          <a:p>
            <a:pPr algn="r"/>
            <a:r>
              <a:rPr lang="en-US" dirty="0"/>
              <a:t>Sioux Falls, South Dakota</a:t>
            </a:r>
          </a:p>
          <a:p>
            <a:pPr algn="r"/>
            <a:r>
              <a:rPr lang="en-US" dirty="0"/>
              <a:t>19 August 2017</a:t>
            </a:r>
          </a:p>
        </p:txBody>
      </p:sp>
    </p:spTree>
    <p:extLst>
      <p:ext uri="{BB962C8B-B14F-4D97-AF65-F5344CB8AC3E}">
        <p14:creationId xmlns:p14="http://schemas.microsoft.com/office/powerpoint/2010/main" val="3947886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This presentation and supporting materials can be found at </a:t>
            </a:r>
            <a:r>
              <a:rPr lang="en-US" dirty="0">
                <a:hlinkClick r:id="rId2"/>
              </a:rPr>
              <a:t>www.tf3604.com/temporal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Slide deck</a:t>
            </a:r>
          </a:p>
          <a:p>
            <a:pPr lvl="1"/>
            <a:r>
              <a:rPr lang="en-US" dirty="0"/>
              <a:t>Scripts</a:t>
            </a:r>
          </a:p>
          <a:p>
            <a:pPr lvl="1"/>
            <a:r>
              <a:rPr lang="en-US" dirty="0"/>
              <a:t>Sample database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accent4"/>
                </a:solidFill>
              </a:rPr>
              <a:t>brian@tf3604.com	• @tf3604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4FD32B6-4706-4D14-B4D5-097F94E3E080}"/>
              </a:ext>
            </a:extLst>
          </p:cNvPr>
          <p:cNvGrpSpPr/>
          <p:nvPr/>
        </p:nvGrpSpPr>
        <p:grpSpPr>
          <a:xfrm>
            <a:off x="7159118" y="2514599"/>
            <a:ext cx="3554482" cy="2930337"/>
            <a:chOff x="7159118" y="2155371"/>
            <a:chExt cx="3554482" cy="293033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ACDA233-7F44-490D-A770-A3A4E1BA7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9118" y="2155371"/>
              <a:ext cx="3554482" cy="257088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A8CB05-5960-4775-9ADB-4D2F5A14BC98}"/>
                </a:ext>
              </a:extLst>
            </p:cNvPr>
            <p:cNvSpPr txBox="1"/>
            <p:nvPr/>
          </p:nvSpPr>
          <p:spPr>
            <a:xfrm flipH="1">
              <a:off x="7159118" y="4716376"/>
              <a:ext cx="3554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Have a happy eclipse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730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72139" y="1512041"/>
            <a:ext cx="7776210" cy="1971338"/>
          </a:xfrm>
          <a:prstGeom prst="rect">
            <a:avLst/>
          </a:prstGeom>
        </p:spPr>
        <p:txBody>
          <a:bodyPr vert="horz" lIns="86402" tIns="43201" rIns="86402" bIns="43201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35" dirty="0"/>
              <a:t>15+ Years working with SQL Server</a:t>
            </a:r>
          </a:p>
          <a:p>
            <a:pPr lvl="1"/>
            <a:r>
              <a:rPr lang="en-US" sz="2457" dirty="0"/>
              <a:t>Development work since 7.0</a:t>
            </a:r>
          </a:p>
          <a:p>
            <a:pPr lvl="1"/>
            <a:r>
              <a:rPr lang="en-US" sz="2457" dirty="0"/>
              <a:t>Administration going back to 6.5</a:t>
            </a:r>
          </a:p>
          <a:p>
            <a:pPr lvl="1"/>
            <a:r>
              <a:rPr lang="en-US" sz="2457" dirty="0"/>
              <a:t>Fascinated with SQL internals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Brian Hansen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1304" y="3499202"/>
            <a:ext cx="2805790" cy="93238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139" y="4077714"/>
            <a:ext cx="378721" cy="3075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139" y="3494807"/>
            <a:ext cx="378721" cy="3787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140" y="4543907"/>
            <a:ext cx="2367147" cy="570650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2408162" y="3990003"/>
            <a:ext cx="3662247" cy="426706"/>
          </a:xfrm>
          <a:prstGeom prst="rect">
            <a:avLst/>
          </a:prstGeom>
        </p:spPr>
        <p:txBody>
          <a:bodyPr vert="horz" lIns="86402" tIns="43201" rIns="86402" bIns="43201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35" dirty="0"/>
              <a:t>@tf3604.com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2408163" y="3532661"/>
            <a:ext cx="3662247" cy="426706"/>
          </a:xfrm>
          <a:prstGeom prst="rect">
            <a:avLst/>
          </a:prstGeom>
        </p:spPr>
        <p:txBody>
          <a:bodyPr vert="horz" lIns="86402" tIns="43201" rIns="86402" bIns="43201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35" dirty="0"/>
              <a:t>brian@tf3604.com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391304" y="4474498"/>
            <a:ext cx="2996559" cy="426706"/>
          </a:xfrm>
          <a:prstGeom prst="rect">
            <a:avLst/>
          </a:prstGeom>
        </p:spPr>
        <p:txBody>
          <a:bodyPr vert="horz" lIns="86402" tIns="43201" rIns="86402" bIns="43201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35" dirty="0"/>
              <a:t>children.org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440129" y="5186238"/>
            <a:ext cx="8640232" cy="426706"/>
          </a:xfrm>
          <a:prstGeom prst="rect">
            <a:avLst/>
          </a:prstGeom>
        </p:spPr>
        <p:txBody>
          <a:bodyPr vert="horz" lIns="86402" tIns="43201" rIns="86402" bIns="43201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35" dirty="0"/>
              <a:t>www.tf3604.com/temporal</a:t>
            </a:r>
          </a:p>
        </p:txBody>
      </p:sp>
    </p:spTree>
    <p:extLst>
      <p:ext uri="{BB962C8B-B14F-4D97-AF65-F5344CB8AC3E}">
        <p14:creationId xmlns:p14="http://schemas.microsoft.com/office/powerpoint/2010/main" val="1021995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FF397-973F-4CF4-B089-7CF11ECD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E2FAE-1993-45F8-901A-679941B18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Temporal = time-based = system versioned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Main purposes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Logging / Reversal of changes / Anomaly detection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Point-in-time business analytics / trends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Other purposes – but </a:t>
            </a:r>
            <a:r>
              <a:rPr lang="en-US"/>
              <a:t>with complexity / caveats</a:t>
            </a:r>
            <a:endParaRPr lang="en-US" dirty="0"/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Auditing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Change detection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Slowly-changing dimensions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419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</a:t>
            </a:r>
            <a:r>
              <a:rPr lang="en-US" dirty="0"/>
              <a:t>Scenario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1439813"/>
            <a:ext cx="10800000" cy="4680000"/>
          </a:xfrm>
        </p:spPr>
        <p:txBody>
          <a:bodyPr/>
          <a:lstStyle/>
          <a:p>
            <a:r>
              <a:rPr lang="en-US" dirty="0"/>
              <a:t>Congratulations!  You have just been awarded a lucrative contract with international automobile manufacturer </a:t>
            </a:r>
            <a:r>
              <a:rPr lang="en-US" dirty="0" err="1"/>
              <a:t>FordoyotaBenz</a:t>
            </a:r>
            <a:r>
              <a:rPr lang="en-US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152" y="2511109"/>
            <a:ext cx="8071945" cy="441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20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5F440-7918-4A6B-9C7C-C25F5B4A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0F2C1-4D76-4D3B-8502-4FA0575D4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Automobile Tracking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F19CE3-C79C-4B4E-9DFB-953E12007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551" y="2106386"/>
            <a:ext cx="8650665" cy="403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06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404" y="1080363"/>
            <a:ext cx="7855674" cy="519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14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733500"/>
              </p:ext>
            </p:extLst>
          </p:nvPr>
        </p:nvGraphicFramePr>
        <p:xfrm>
          <a:off x="361038" y="1395405"/>
          <a:ext cx="11029616" cy="4904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808">
                  <a:extLst>
                    <a:ext uri="{9D8B030D-6E8A-4147-A177-3AD203B41FA5}">
                      <a16:colId xmlns:a16="http://schemas.microsoft.com/office/drawing/2014/main" val="2893081794"/>
                    </a:ext>
                  </a:extLst>
                </a:gridCol>
                <a:gridCol w="5514808">
                  <a:extLst>
                    <a:ext uri="{9D8B030D-6E8A-4147-A177-3AD203B41FA5}">
                      <a16:colId xmlns:a16="http://schemas.microsoft.com/office/drawing/2014/main" val="353638004"/>
                    </a:ext>
                  </a:extLst>
                </a:gridCol>
              </a:tblGrid>
              <a:tr h="684070">
                <a:tc grid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Temporal querying:   </a:t>
                      </a:r>
                      <a:r>
                        <a:rPr lang="en-US" sz="2400" dirty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TableName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400" dirty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400" dirty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SYSTEM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_</a:t>
                      </a:r>
                      <a:r>
                        <a:rPr lang="en-US" sz="2400" dirty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TIME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_____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491224"/>
                  </a:ext>
                </a:extLst>
              </a:tr>
              <a:tr h="684070">
                <a:tc>
                  <a:txBody>
                    <a:bodyPr/>
                    <a:lstStyle/>
                    <a:p>
                      <a:r>
                        <a:rPr lang="en-US" sz="2400" dirty="0"/>
                        <a:t>Point in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AS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400" dirty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OF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'2017-02-06 11:30:00'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7768561"/>
                  </a:ext>
                </a:extLst>
              </a:tr>
              <a:tr h="684070">
                <a:tc>
                  <a:txBody>
                    <a:bodyPr/>
                    <a:lstStyle/>
                    <a:p>
                      <a:r>
                        <a:rPr lang="en-US" sz="2400" dirty="0"/>
                        <a:t>Full history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ALL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698893"/>
                  </a:ext>
                </a:extLst>
              </a:tr>
              <a:tr h="831920">
                <a:tc>
                  <a:txBody>
                    <a:bodyPr/>
                    <a:lstStyle/>
                    <a:p>
                      <a:r>
                        <a:rPr lang="en-US" sz="2400" dirty="0"/>
                        <a:t>Between (‘start’ &lt; </a:t>
                      </a:r>
                      <a:r>
                        <a:rPr lang="en-US" sz="2400" dirty="0" err="1"/>
                        <a:t>EndTime</a:t>
                      </a:r>
                      <a:r>
                        <a:rPr lang="en-US" sz="2400" dirty="0"/>
                        <a:t> AND ‘end’ &gt;= </a:t>
                      </a:r>
                      <a:r>
                        <a:rPr lang="en-US" sz="2400" dirty="0" err="1"/>
                        <a:t>StartTime</a:t>
                      </a:r>
                      <a:r>
                        <a:rPr lang="en-US" sz="24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BETWEEN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'2017-01-11 18:55:04'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400" kern="1200" dirty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AND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'2017-05-06 11:30:00'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4271991"/>
                  </a:ext>
                </a:extLst>
              </a:tr>
              <a:tr h="83192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From (‘start’ &lt; </a:t>
                      </a:r>
                      <a:r>
                        <a:rPr lang="en-US" sz="2400" dirty="0" err="1"/>
                        <a:t>EndTime</a:t>
                      </a:r>
                      <a:r>
                        <a:rPr lang="en-US" sz="2400" dirty="0"/>
                        <a:t> AND ‘end’ &gt; </a:t>
                      </a:r>
                      <a:r>
                        <a:rPr lang="en-US" sz="2400" dirty="0" err="1"/>
                        <a:t>StartTime</a:t>
                      </a:r>
                      <a:r>
                        <a:rPr lang="en-US" sz="24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'2017-01-11 18:55:04'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400" dirty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TO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'2017-05-06 11:30:00'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1247449"/>
                  </a:ext>
                </a:extLst>
              </a:tr>
              <a:tr h="118845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Contained in (‘start’ &gt;= </a:t>
                      </a:r>
                      <a:r>
                        <a:rPr lang="en-US" sz="2400" dirty="0" err="1"/>
                        <a:t>EndTime</a:t>
                      </a:r>
                      <a:r>
                        <a:rPr lang="en-US" sz="2400" dirty="0"/>
                        <a:t> AND ‘end’ &lt;= </a:t>
                      </a:r>
                      <a:r>
                        <a:rPr lang="en-US" sz="2400" dirty="0" err="1"/>
                        <a:t>StartTime</a:t>
                      </a:r>
                      <a:r>
                        <a:rPr lang="en-US" sz="2400" dirty="0"/>
                        <a:t>)</a:t>
                      </a:r>
                    </a:p>
                    <a:p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CONTAINED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400" kern="1200" dirty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IN</a:t>
                      </a:r>
                      <a:r>
                        <a:rPr lang="en-US" sz="2400" dirty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400" dirty="0">
                          <a:solidFill>
                            <a:srgbClr val="80808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'2017-01-11 18:55:04'</a:t>
                      </a:r>
                      <a:r>
                        <a:rPr lang="en-US" sz="2400" kern="1200" dirty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'2017-05-06 11:30:00'</a:t>
                      </a:r>
                      <a:r>
                        <a:rPr lang="en-US" sz="2400" dirty="0">
                          <a:solidFill>
                            <a:srgbClr val="80808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6776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442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cast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'2017-06-10 10:10:00'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datetime2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FF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zone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'Central Standard Time' 	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zone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'UTC'</a:t>
            </a:r>
            <a:r>
              <a:rPr lang="en-US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rgbClr val="80808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sys.time_zone_info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235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New catalog objects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err="1"/>
              <a:t>sys.</a:t>
            </a:r>
            <a:r>
              <a:rPr lang="en-US" dirty="0" err="1">
                <a:solidFill>
                  <a:srgbClr val="0070C0"/>
                </a:solidFill>
              </a:rPr>
              <a:t>periods</a:t>
            </a:r>
            <a:r>
              <a:rPr lang="en-US" dirty="0"/>
              <a:t> (view)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err="1"/>
              <a:t>sys.</a:t>
            </a:r>
            <a:r>
              <a:rPr lang="en-US" dirty="0" err="1">
                <a:solidFill>
                  <a:srgbClr val="0070C0"/>
                </a:solidFill>
              </a:rPr>
              <a:t>tables</a:t>
            </a:r>
            <a:r>
              <a:rPr lang="en-US" dirty="0" err="1"/>
              <a:t>.</a:t>
            </a:r>
            <a:r>
              <a:rPr lang="en-US" dirty="0" err="1">
                <a:solidFill>
                  <a:srgbClr val="00B050"/>
                </a:solidFill>
              </a:rPr>
              <a:t>temporal_type</a:t>
            </a:r>
            <a:r>
              <a:rPr lang="en-US" dirty="0"/>
              <a:t> (column)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err="1"/>
              <a:t>sys.</a:t>
            </a:r>
            <a:r>
              <a:rPr lang="en-US" dirty="0" err="1">
                <a:solidFill>
                  <a:srgbClr val="0070C0"/>
                </a:solidFill>
              </a:rPr>
              <a:t>tables</a:t>
            </a:r>
            <a:r>
              <a:rPr lang="en-US" dirty="0" err="1"/>
              <a:t>.</a:t>
            </a:r>
            <a:r>
              <a:rPr lang="en-US" dirty="0" err="1">
                <a:solidFill>
                  <a:srgbClr val="00B050"/>
                </a:solidFill>
              </a:rPr>
              <a:t>temporal_type_desc</a:t>
            </a:r>
            <a:r>
              <a:rPr lang="en-US" dirty="0"/>
              <a:t> (column)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err="1"/>
              <a:t>sys.</a:t>
            </a:r>
            <a:r>
              <a:rPr lang="en-US" dirty="0" err="1">
                <a:solidFill>
                  <a:srgbClr val="0070C0"/>
                </a:solidFill>
              </a:rPr>
              <a:t>tables</a:t>
            </a:r>
            <a:r>
              <a:rPr lang="en-US" dirty="0" err="1"/>
              <a:t>.</a:t>
            </a:r>
            <a:r>
              <a:rPr lang="en-US" dirty="0" err="1">
                <a:solidFill>
                  <a:srgbClr val="00B050"/>
                </a:solidFill>
              </a:rPr>
              <a:t>history_table_id</a:t>
            </a:r>
            <a:r>
              <a:rPr lang="en-US" dirty="0"/>
              <a:t> (column)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err="1"/>
              <a:t>sys.</a:t>
            </a:r>
            <a:r>
              <a:rPr lang="en-US" dirty="0" err="1">
                <a:solidFill>
                  <a:srgbClr val="0070C0"/>
                </a:solidFill>
              </a:rPr>
              <a:t>columns</a:t>
            </a:r>
            <a:r>
              <a:rPr lang="en-US" dirty="0" err="1"/>
              <a:t>.</a:t>
            </a:r>
            <a:r>
              <a:rPr lang="en-US" dirty="0" err="1">
                <a:solidFill>
                  <a:srgbClr val="00B050"/>
                </a:solidFill>
              </a:rPr>
              <a:t>generated_always_type</a:t>
            </a:r>
            <a:r>
              <a:rPr lang="en-US" dirty="0"/>
              <a:t> (column)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err="1"/>
              <a:t>sys.</a:t>
            </a:r>
            <a:r>
              <a:rPr lang="en-US" dirty="0" err="1">
                <a:solidFill>
                  <a:srgbClr val="0070C0"/>
                </a:solidFill>
              </a:rPr>
              <a:t>columns</a:t>
            </a:r>
            <a:r>
              <a:rPr lang="en-US" dirty="0" err="1"/>
              <a:t>.</a:t>
            </a:r>
            <a:r>
              <a:rPr lang="en-US" dirty="0" err="1">
                <a:solidFill>
                  <a:srgbClr val="00B050"/>
                </a:solidFill>
              </a:rPr>
              <a:t>generated_always_type_desc</a:t>
            </a:r>
            <a:r>
              <a:rPr lang="en-US" dirty="0"/>
              <a:t> (column)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752702"/>
      </p:ext>
    </p:extLst>
  </p:cSld>
  <p:clrMapOvr>
    <a:masterClrMapping/>
  </p:clrMapOvr>
</p:sld>
</file>

<file path=ppt/theme/theme1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494</Words>
  <Application>Microsoft Office PowerPoint</Application>
  <PresentationFormat>Custom</PresentationFormat>
  <Paragraphs>85</Paragraphs>
  <Slides>10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Consolas</vt:lpstr>
      <vt:lpstr>Segoe UI</vt:lpstr>
      <vt:lpstr>Wingdings</vt:lpstr>
      <vt:lpstr>SQLSatOslo 2016</vt:lpstr>
      <vt:lpstr>Image</vt:lpstr>
      <vt:lpstr>Brian Hansen brian@tf3604.com @tf3604</vt:lpstr>
      <vt:lpstr>Brian Hansen</vt:lpstr>
      <vt:lpstr>Temporal Tables</vt:lpstr>
      <vt:lpstr>The Scenario</vt:lpstr>
      <vt:lpstr>Demo</vt:lpstr>
      <vt:lpstr>Summary</vt:lpstr>
      <vt:lpstr>Summary</vt:lpstr>
      <vt:lpstr>Summary</vt:lpstr>
      <vt:lpstr>Summary</vt:lpstr>
      <vt:lpstr>Thank You</vt:lpstr>
    </vt:vector>
  </TitlesOfParts>
  <Company>Revealed Design,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Carla Hamilton</dc:creator>
  <cp:lastModifiedBy>hansen</cp:lastModifiedBy>
  <cp:revision>67</cp:revision>
  <dcterms:created xsi:type="dcterms:W3CDTF">2011-08-19T20:30:49Z</dcterms:created>
  <dcterms:modified xsi:type="dcterms:W3CDTF">2017-08-11T19:13:27Z</dcterms:modified>
</cp:coreProperties>
</file>